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77"/>
    <p:restoredTop sz="94595"/>
  </p:normalViewPr>
  <p:slideViewPr>
    <p:cSldViewPr>
      <p:cViewPr varScale="1">
        <p:scale>
          <a:sx n="96" d="100"/>
          <a:sy n="96" d="100"/>
        </p:scale>
        <p:origin x="1832" y="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oleObject" Target="file:///C:\Users\ricardo.tarquino\Documents\FEPA%202015\Precio%20Piso%20y%20Techo%20Graficas.xls" TargetMode="External"/><Relationship Id="rId3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38386146853594"/>
          <c:y val="0.155844353495781"/>
          <c:w val="0.829199795147558"/>
          <c:h val="0.553528294567786"/>
        </c:manualLayout>
      </c:layout>
      <c:lineChart>
        <c:grouping val="standard"/>
        <c:varyColors val="0"/>
        <c:ser>
          <c:idx val="0"/>
          <c:order val="0"/>
          <c:tx>
            <c:strRef>
              <c:f>'2015'!$A$56</c:f>
              <c:strCache>
                <c:ptCount val="1"/>
                <c:pt idx="0">
                  <c:v>Precio Techo de Referencia ($/ton)</c:v>
                </c:pt>
              </c:strCache>
            </c:strRef>
          </c:tx>
          <c:spPr>
            <a:ln w="38100">
              <a:solidFill>
                <a:srgbClr val="3366FF"/>
              </a:solidFill>
              <a:prstDash val="dash"/>
            </a:ln>
          </c:spPr>
          <c:marker>
            <c:symbol val="none"/>
          </c:marker>
          <c:cat>
            <c:strRef>
              <c:f>'2015'!$B$54:$F$54</c:f>
              <c:strCache>
                <c:ptCount val="5"/>
                <c:pt idx="0">
                  <c:v> May-28   Jun-03</c:v>
                </c:pt>
                <c:pt idx="1">
                  <c:v> Jun-04   Jun-10</c:v>
                </c:pt>
                <c:pt idx="2">
                  <c:v> Jun-11   Jun-17</c:v>
                </c:pt>
                <c:pt idx="3">
                  <c:v> Jun-18   Jun-24</c:v>
                </c:pt>
                <c:pt idx="4">
                  <c:v> Jun-25   Jul-01</c:v>
                </c:pt>
              </c:strCache>
            </c:strRef>
          </c:cat>
          <c:val>
            <c:numRef>
              <c:f>'2015'!$B$56:$F$56</c:f>
              <c:numCache>
                <c:formatCode>_ * #,##0_ ;_ * \-#,##0_ ;_ * "-"??_ ;_ @_ </c:formatCode>
                <c:ptCount val="5"/>
                <c:pt idx="0">
                  <c:v>6.30625E6</c:v>
                </c:pt>
                <c:pt idx="1">
                  <c:v>6.30625E6</c:v>
                </c:pt>
                <c:pt idx="2">
                  <c:v>6.30625125E6</c:v>
                </c:pt>
                <c:pt idx="3">
                  <c:v>6.3062525E6</c:v>
                </c:pt>
                <c:pt idx="4">
                  <c:v>6.30625375E6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'2015'!$A$57</c:f>
              <c:strCache>
                <c:ptCount val="1"/>
                <c:pt idx="0">
                  <c:v>Precio Piso de Referencia ($/ton)</c:v>
                </c:pt>
              </c:strCache>
            </c:strRef>
          </c:tx>
          <c:spPr>
            <a:ln w="38100">
              <a:solidFill>
                <a:srgbClr val="0070C0"/>
              </a:solidFill>
              <a:prstDash val="solid"/>
            </a:ln>
          </c:spPr>
          <c:marker>
            <c:symbol val="none"/>
          </c:marker>
          <c:cat>
            <c:strRef>
              <c:f>'2015'!$B$54:$F$54</c:f>
              <c:strCache>
                <c:ptCount val="5"/>
                <c:pt idx="0">
                  <c:v> May-28   Jun-03</c:v>
                </c:pt>
                <c:pt idx="1">
                  <c:v> Jun-04   Jun-10</c:v>
                </c:pt>
                <c:pt idx="2">
                  <c:v> Jun-11   Jun-17</c:v>
                </c:pt>
                <c:pt idx="3">
                  <c:v> Jun-18   Jun-24</c:v>
                </c:pt>
                <c:pt idx="4">
                  <c:v> Jun-25   Jul-01</c:v>
                </c:pt>
              </c:strCache>
            </c:strRef>
          </c:cat>
          <c:val>
            <c:numRef>
              <c:f>'2015'!$B$57:$F$57</c:f>
              <c:numCache>
                <c:formatCode>_ * #,##0_ ;_ * \-#,##0_ ;_ * "-"??_ ;_ @_ </c:formatCode>
                <c:ptCount val="5"/>
                <c:pt idx="0">
                  <c:v>5.045E6</c:v>
                </c:pt>
                <c:pt idx="1">
                  <c:v>5.045E6</c:v>
                </c:pt>
                <c:pt idx="2">
                  <c:v>5.045001E6</c:v>
                </c:pt>
                <c:pt idx="3">
                  <c:v>5.045002E6</c:v>
                </c:pt>
                <c:pt idx="4">
                  <c:v>5.045003E6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'2015'!$A$58</c:f>
              <c:strCache>
                <c:ptCount val="1"/>
                <c:pt idx="0">
                  <c:v>Precio Nacional Equivalente  ($/ton)</c:v>
                </c:pt>
              </c:strCache>
            </c:strRef>
          </c:tx>
          <c:spPr>
            <a:ln w="38100">
              <a:solidFill>
                <a:srgbClr val="FF0000"/>
              </a:solidFill>
            </a:ln>
          </c:spPr>
          <c:marker>
            <c:symbol val="none"/>
          </c:marker>
          <c:cat>
            <c:strRef>
              <c:f>'2015'!$B$54:$F$54</c:f>
              <c:strCache>
                <c:ptCount val="5"/>
                <c:pt idx="0">
                  <c:v> May-28   Jun-03</c:v>
                </c:pt>
                <c:pt idx="1">
                  <c:v> Jun-04   Jun-10</c:v>
                </c:pt>
                <c:pt idx="2">
                  <c:v> Jun-11   Jun-17</c:v>
                </c:pt>
                <c:pt idx="3">
                  <c:v> Jun-18   Jun-24</c:v>
                </c:pt>
                <c:pt idx="4">
                  <c:v> Jun-25   Jul-01</c:v>
                </c:pt>
              </c:strCache>
            </c:strRef>
          </c:cat>
          <c:val>
            <c:numRef>
              <c:f>'2015'!$B$58:$F$58</c:f>
              <c:numCache>
                <c:formatCode>_ * #,##0_ ;_ * \-#,##0_ ;_ * "-"??_ ;_ @_ </c:formatCode>
                <c:ptCount val="5"/>
                <c:pt idx="0">
                  <c:v>3.62362212055826E6</c:v>
                </c:pt>
                <c:pt idx="1">
                  <c:v>3.70052056176358E6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2140856240"/>
        <c:axId val="-2140852960"/>
      </c:lineChart>
      <c:catAx>
        <c:axId val="-2140856240"/>
        <c:scaling>
          <c:orientation val="minMax"/>
        </c:scaling>
        <c:delete val="0"/>
        <c:axPos val="b"/>
        <c:numFmt formatCode="dd/mm/yyyy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105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-21408529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-2140852960"/>
        <c:scaling>
          <c:orientation val="minMax"/>
          <c:min val="2.0E6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_ * #,##0_ ;_ * \-#,##0_ ;_ * &quot;-&quot;??_ ;_ @_ 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5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-2140856240"/>
        <c:crosses val="autoZero"/>
        <c:crossBetween val="midCat"/>
        <c:majorUnit val="1.0E6"/>
      </c:valAx>
      <c:spPr>
        <a:noFill/>
        <a:ln w="12700">
          <a:solidFill>
            <a:srgbClr val="808080"/>
          </a:solidFill>
          <a:prstDash val="dash"/>
        </a:ln>
      </c:spPr>
    </c:plotArea>
    <c:legend>
      <c:legendPos val="b"/>
      <c:layout>
        <c:manualLayout>
          <c:xMode val="edge"/>
          <c:yMode val="edge"/>
          <c:x val="0.0210577107739581"/>
          <c:y val="0.901299842318175"/>
          <c:w val="0.952210325843416"/>
          <c:h val="0.0785029798338548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90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82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2">
    <c:autoUpdate val="0"/>
  </c:externalData>
  <c:userShapes r:id="rId3"/>
</c:chartSpac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0.29794</cdr:x>
      <cdr:y>0.41118</cdr:y>
    </cdr:from>
    <cdr:to>
      <cdr:x>0.79102</cdr:x>
      <cdr:y>0.46945</cdr:y>
    </cdr:to>
    <cdr:sp macro="" textlink="">
      <cdr:nvSpPr>
        <cdr:cNvPr id="2" name="Text Box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603375" y="1308100"/>
          <a:ext cx="2653586" cy="18538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9999FF" mc:Ignorable="a14" a14:legacySpreadsheetColorIndex="24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square" lIns="27432" tIns="22860" rIns="27432" bIns="0" anchor="t" upright="1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rtl="0">
            <a:defRPr sz="1000"/>
          </a:pPr>
          <a:r>
            <a:rPr lang="es-CO" sz="1100" b="1" i="1" u="none" strike="noStrike" baseline="0">
              <a:solidFill>
                <a:srgbClr val="000000"/>
              </a:solidFill>
              <a:latin typeface="Arial"/>
              <a:cs typeface="Arial"/>
            </a:rPr>
            <a:t>Derecho a Compensación/ Cubierto por PMG</a:t>
          </a:r>
        </a:p>
      </cdr:txBody>
    </cdr:sp>
  </cdr:relSizeAnchor>
  <cdr:relSizeAnchor xmlns:cdr="http://schemas.openxmlformats.org/drawingml/2006/chartDrawing">
    <cdr:from>
      <cdr:x>0</cdr:x>
      <cdr:y>0</cdr:y>
    </cdr:from>
    <cdr:to>
      <cdr:x>0</cdr:x>
      <cdr:y>0</cdr:y>
    </cdr:to>
    <cdr:sp macro="" textlink="">
      <cdr:nvSpPr>
        <cdr:cNvPr id="3" name="Line 5"/>
        <cdr:cNvSpPr>
          <a:spLocks xmlns:a="http://schemas.openxmlformats.org/drawingml/2006/main" noChangeShapeType="1"/>
        </cdr:cNvSpPr>
      </cdr:nvSpPr>
      <cdr:spPr bwMode="auto">
        <a:xfrm xmlns:a="http://schemas.openxmlformats.org/drawingml/2006/main">
          <a:off x="-6705600" y="-3209925"/>
          <a:ext cx="0" cy="0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9525">
          <a:solidFill>
            <a:srgbClr xmlns:mc="http://schemas.openxmlformats.org/markup-compatibility/2006" xmlns:a14="http://schemas.microsoft.com/office/drawing/2010/main" val="000000" mc:Ignorable="a14" a14:legacySpreadsheetColorIndex="64"/>
          </a:solidFill>
          <a:round/>
          <a:headEnd type="triangle" w="med" len="med"/>
          <a:tailEnd type="triangle" w="med" len="med"/>
        </a:ln>
        <a:extLst xmlns:a="http://schemas.openxmlformats.org/drawingml/2006/main">
          <a:ext uri="{909E8E84-426E-40DD-AFC4-6F175D3DCCD1}">
            <a14:hiddenFill xmlns:a14="http://schemas.microsoft.com/office/drawing/2010/main">
              <a:noFill/>
            </a14:hiddenFill>
          </a:ext>
        </a:extLst>
      </cdr:spPr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s-CO"/>
        </a:p>
      </cdr:txBody>
    </cdr:sp>
  </cdr:relSizeAnchor>
  <cdr:relSizeAnchor xmlns:cdr="http://schemas.openxmlformats.org/drawingml/2006/chartDrawing">
    <cdr:from>
      <cdr:x>0.27134</cdr:x>
      <cdr:y>0.39609</cdr:y>
    </cdr:from>
    <cdr:to>
      <cdr:x>0.27134</cdr:x>
      <cdr:y>0.4949</cdr:y>
    </cdr:to>
    <cdr:sp macro="" textlink="">
      <cdr:nvSpPr>
        <cdr:cNvPr id="5" name="Line 5"/>
        <cdr:cNvSpPr>
          <a:spLocks xmlns:a="http://schemas.openxmlformats.org/drawingml/2006/main" noChangeShapeType="1"/>
        </cdr:cNvSpPr>
      </cdr:nvSpPr>
      <cdr:spPr bwMode="auto">
        <a:xfrm xmlns:a="http://schemas.openxmlformats.org/drawingml/2006/main">
          <a:off x="1798828" y="1863755"/>
          <a:ext cx="0" cy="464936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9525">
          <a:solidFill>
            <a:srgbClr xmlns:mc="http://schemas.openxmlformats.org/markup-compatibility/2006" xmlns:a14="http://schemas.microsoft.com/office/drawing/2010/main" val="000000" mc:Ignorable="a14" a14:legacySpreadsheetColorIndex="64"/>
          </a:solidFill>
          <a:round/>
          <a:headEnd type="triangle" w="med" len="med"/>
          <a:tailEnd type="triangle" w="med" len="med"/>
        </a:ln>
        <a:extLst xmlns:a="http://schemas.openxmlformats.org/drawingml/2006/main">
          <a:ext uri="{909E8E84-426E-40DD-AFC4-6F175D3DCCD1}">
            <a14:hiddenFill xmlns:a14="http://schemas.microsoft.com/office/drawing/2010/main">
              <a:noFill/>
            </a14:hiddenFill>
          </a:ext>
        </a:extLst>
      </cdr:spPr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s-CO"/>
        </a:p>
      </cdr:txBody>
    </cdr:sp>
  </cdr:relSizeAnchor>
  <cdr:relSizeAnchor xmlns:cdr="http://schemas.openxmlformats.org/drawingml/2006/chartDrawing">
    <cdr:from>
      <cdr:x>0.74538</cdr:x>
      <cdr:y>0.26474</cdr:y>
    </cdr:from>
    <cdr:to>
      <cdr:x>0.74538</cdr:x>
      <cdr:y>0.35106</cdr:y>
    </cdr:to>
    <cdr:sp macro="" textlink="">
      <cdr:nvSpPr>
        <cdr:cNvPr id="8" name="Line 4"/>
        <cdr:cNvSpPr>
          <a:spLocks xmlns:a="http://schemas.openxmlformats.org/drawingml/2006/main" noChangeShapeType="1"/>
        </cdr:cNvSpPr>
      </cdr:nvSpPr>
      <cdr:spPr bwMode="auto">
        <a:xfrm xmlns:a="http://schemas.openxmlformats.org/drawingml/2006/main" flipH="1">
          <a:off x="4941444" y="1245688"/>
          <a:ext cx="0" cy="406166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9525">
          <a:solidFill>
            <a:srgbClr xmlns:mc="http://schemas.openxmlformats.org/markup-compatibility/2006" xmlns:a14="http://schemas.microsoft.com/office/drawing/2010/main" val="000000" mc:Ignorable="a14" a14:legacySpreadsheetColorIndex="64"/>
          </a:solidFill>
          <a:round/>
          <a:headEnd type="triangle" w="sm" len="sm"/>
          <a:tailEnd type="triangle" w="sm" len="sm"/>
        </a:ln>
        <a:extLst xmlns:a="http://schemas.openxmlformats.org/drawingml/2006/main">
          <a:ext uri="{909E8E84-426E-40DD-AFC4-6F175D3DCCD1}">
            <a14:hiddenFill xmlns:a14="http://schemas.microsoft.com/office/drawing/2010/main">
              <a:noFill/>
            </a14:hiddenFill>
          </a:ext>
        </a:extLst>
      </cdr:spPr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s-CO"/>
        </a:p>
      </cdr:txBody>
    </cdr:sp>
  </cdr:relSizeAnchor>
  <cdr:relSizeAnchor xmlns:cdr="http://schemas.openxmlformats.org/drawingml/2006/chartDrawing">
    <cdr:from>
      <cdr:x>0.30139</cdr:x>
      <cdr:y>0.26468</cdr:y>
    </cdr:from>
    <cdr:to>
      <cdr:x>0.30139</cdr:x>
      <cdr:y>0.351</cdr:y>
    </cdr:to>
    <cdr:sp macro="" textlink="">
      <cdr:nvSpPr>
        <cdr:cNvPr id="9" name="Line 4"/>
        <cdr:cNvSpPr>
          <a:spLocks xmlns:a="http://schemas.openxmlformats.org/drawingml/2006/main" noChangeShapeType="1"/>
        </cdr:cNvSpPr>
      </cdr:nvSpPr>
      <cdr:spPr bwMode="auto">
        <a:xfrm xmlns:a="http://schemas.openxmlformats.org/drawingml/2006/main" flipH="1">
          <a:off x="1621988" y="842050"/>
          <a:ext cx="0" cy="274610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9525">
          <a:solidFill>
            <a:srgbClr xmlns:mc="http://schemas.openxmlformats.org/markup-compatibility/2006" xmlns:a14="http://schemas.microsoft.com/office/drawing/2010/main" val="000000" mc:Ignorable="a14" a14:legacySpreadsheetColorIndex="64"/>
          </a:solidFill>
          <a:round/>
          <a:headEnd type="triangle" w="sm" len="sm"/>
          <a:tailEnd type="triangle" w="sm" len="sm"/>
        </a:ln>
        <a:extLst xmlns:a="http://schemas.openxmlformats.org/drawingml/2006/main">
          <a:ext uri="{909E8E84-426E-40DD-AFC4-6F175D3DCCD1}">
            <a14:hiddenFill xmlns:a14="http://schemas.microsoft.com/office/drawing/2010/main">
              <a:noFill/>
            </a14:hiddenFill>
          </a:ext>
        </a:extLst>
      </cdr:spPr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s-CO"/>
        </a:p>
      </cdr:txBody>
    </cdr:sp>
  </cdr:relSizeAnchor>
  <cdr:relSizeAnchor xmlns:cdr="http://schemas.openxmlformats.org/drawingml/2006/chartDrawing">
    <cdr:from>
      <cdr:x>0.31792</cdr:x>
      <cdr:y>0.13449</cdr:y>
    </cdr:from>
    <cdr:to>
      <cdr:x>0.34757</cdr:x>
      <cdr:y>0.21266</cdr:y>
    </cdr:to>
    <cdr:sp macro="" textlink="">
      <cdr:nvSpPr>
        <cdr:cNvPr id="10" name="9 Flecha arriba"/>
        <cdr:cNvSpPr/>
      </cdr:nvSpPr>
      <cdr:spPr bwMode="auto">
        <a:xfrm xmlns:a="http://schemas.openxmlformats.org/drawingml/2006/main">
          <a:off x="2107595" y="632836"/>
          <a:ext cx="196562" cy="367817"/>
        </a:xfrm>
        <a:prstGeom xmlns:a="http://schemas.openxmlformats.org/drawingml/2006/main" prst="upArrow">
          <a:avLst/>
        </a:prstGeom>
        <a:solidFill xmlns:a="http://schemas.openxmlformats.org/drawingml/2006/main">
          <a:schemeClr val="accent2">
            <a:lumMod val="40000"/>
            <a:lumOff val="60000"/>
          </a:schemeClr>
        </a:solidFill>
        <a:ln xmlns:a="http://schemas.openxmlformats.org/drawingml/2006/main">
          <a:headEnd type="none" w="med" len="med"/>
          <a:tailEnd type="none" w="med" len="med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 wrap="square" lIns="18288" tIns="0" rIns="0" bIns="0" upright="1"/>
        <a:lstStyle xmlns:a="http://schemas.openxmlformats.org/drawingml/2006/main"/>
        <a:p xmlns:a="http://schemas.openxmlformats.org/drawingml/2006/main">
          <a:endParaRPr lang="es-CO"/>
        </a:p>
      </cdr:txBody>
    </cdr:sp>
  </cdr:relSizeAnchor>
  <cdr:relSizeAnchor xmlns:cdr="http://schemas.openxmlformats.org/drawingml/2006/chartDrawing">
    <cdr:from>
      <cdr:x>0.71386</cdr:x>
      <cdr:y>0.13661</cdr:y>
    </cdr:from>
    <cdr:to>
      <cdr:x>0.74373</cdr:x>
      <cdr:y>0.21058</cdr:y>
    </cdr:to>
    <cdr:sp macro="" textlink="">
      <cdr:nvSpPr>
        <cdr:cNvPr id="11" name="1 Flecha arriba"/>
        <cdr:cNvSpPr/>
      </cdr:nvSpPr>
      <cdr:spPr bwMode="auto">
        <a:xfrm xmlns:a="http://schemas.openxmlformats.org/drawingml/2006/main">
          <a:off x="3794130" y="476250"/>
          <a:ext cx="158744" cy="257863"/>
        </a:xfrm>
        <a:prstGeom xmlns:a="http://schemas.openxmlformats.org/drawingml/2006/main" prst="upArrow">
          <a:avLst/>
        </a:prstGeom>
        <a:solidFill xmlns:a="http://schemas.openxmlformats.org/drawingml/2006/main">
          <a:schemeClr val="accent2">
            <a:lumMod val="40000"/>
            <a:lumOff val="60000"/>
          </a:schemeClr>
        </a:solidFill>
        <a:ln xmlns:a="http://schemas.openxmlformats.org/drawingml/2006/main">
          <a:headEnd type="none" w="med" len="med"/>
          <a:tailEnd type="none" w="med" len="med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lIns="18288" tIns="0" rIns="0" bIns="0" upright="1"/>
        <a:lstStyle xmlns:a="http://schemas.openxmlformats.org/drawingml/2006/main"/>
        <a:p xmlns:a="http://schemas.openxmlformats.org/drawingml/2006/main">
          <a:endParaRPr lang="es-CO"/>
        </a:p>
      </cdr:txBody>
    </cdr:sp>
  </cdr:relSizeAnchor>
  <cdr:relSizeAnchor xmlns:cdr="http://schemas.openxmlformats.org/drawingml/2006/chartDrawing">
    <cdr:from>
      <cdr:x>0.80846</cdr:x>
      <cdr:y>0.39709</cdr:y>
    </cdr:from>
    <cdr:to>
      <cdr:x>0.80846</cdr:x>
      <cdr:y>0.4959</cdr:y>
    </cdr:to>
    <cdr:sp macro="" textlink="">
      <cdr:nvSpPr>
        <cdr:cNvPr id="12" name="Line 5"/>
        <cdr:cNvSpPr>
          <a:spLocks xmlns:a="http://schemas.openxmlformats.org/drawingml/2006/main" noChangeShapeType="1"/>
        </cdr:cNvSpPr>
      </cdr:nvSpPr>
      <cdr:spPr bwMode="auto">
        <a:xfrm xmlns:a="http://schemas.openxmlformats.org/drawingml/2006/main">
          <a:off x="5359617" y="1868461"/>
          <a:ext cx="0" cy="464935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9525">
          <a:solidFill>
            <a:srgbClr xmlns:mc="http://schemas.openxmlformats.org/markup-compatibility/2006" xmlns:a14="http://schemas.microsoft.com/office/drawing/2010/main" val="000000" mc:Ignorable="a14" a14:legacySpreadsheetColorIndex="64"/>
          </a:solidFill>
          <a:round/>
          <a:headEnd type="triangle" w="med" len="med"/>
          <a:tailEnd type="triangle" w="med" len="med"/>
        </a:ln>
        <a:extLst xmlns:a="http://schemas.openxmlformats.org/drawingml/2006/main">
          <a:ext uri="{909E8E84-426E-40DD-AFC4-6F175D3DCCD1}">
            <a14:hiddenFill xmlns:a14="http://schemas.microsoft.com/office/drawing/2010/main">
              <a:noFill/>
            </a14:hiddenFill>
          </a:ext>
        </a:extLst>
      </cdr:spPr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s-CO"/>
        </a:p>
      </cdr:txBody>
    </cdr:sp>
  </cdr:relSizeAnchor>
  <cdr:relSizeAnchor xmlns:cdr="http://schemas.openxmlformats.org/drawingml/2006/chartDrawing">
    <cdr:from>
      <cdr:x>0.29794</cdr:x>
      <cdr:y>0.41118</cdr:y>
    </cdr:from>
    <cdr:to>
      <cdr:x>0.79102</cdr:x>
      <cdr:y>0.46945</cdr:y>
    </cdr:to>
    <cdr:sp macro="" textlink="">
      <cdr:nvSpPr>
        <cdr:cNvPr id="4" name="Text Box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603375" y="1308100"/>
          <a:ext cx="2653586" cy="18538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9999FF" mc:Ignorable="a14" a14:legacySpreadsheetColorIndex="24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square" lIns="27432" tIns="22860" rIns="27432" bIns="0" anchor="t" upright="1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rtl="0">
            <a:defRPr sz="1000"/>
          </a:pPr>
          <a:r>
            <a:rPr lang="es-CO" sz="1100" b="1" i="1" u="none" strike="noStrike" baseline="0">
              <a:solidFill>
                <a:srgbClr val="000000"/>
              </a:solidFill>
              <a:latin typeface="Arial"/>
              <a:cs typeface="Arial"/>
            </a:rPr>
            <a:t>Derecho a Compensación/ Cubierto por PMG</a:t>
          </a:r>
        </a:p>
      </cdr:txBody>
    </cdr:sp>
  </cdr:relSizeAnchor>
  <cdr:relSizeAnchor xmlns:cdr="http://schemas.openxmlformats.org/drawingml/2006/chartDrawing">
    <cdr:from>
      <cdr:x>0</cdr:x>
      <cdr:y>0</cdr:y>
    </cdr:from>
    <cdr:to>
      <cdr:x>0</cdr:x>
      <cdr:y>0</cdr:y>
    </cdr:to>
    <cdr:sp macro="" textlink="">
      <cdr:nvSpPr>
        <cdr:cNvPr id="6" name="Line 5"/>
        <cdr:cNvSpPr>
          <a:spLocks xmlns:a="http://schemas.openxmlformats.org/drawingml/2006/main" noChangeShapeType="1"/>
        </cdr:cNvSpPr>
      </cdr:nvSpPr>
      <cdr:spPr bwMode="auto">
        <a:xfrm xmlns:a="http://schemas.openxmlformats.org/drawingml/2006/main">
          <a:off x="-6705600" y="-3209925"/>
          <a:ext cx="0" cy="0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9525">
          <a:solidFill>
            <a:srgbClr xmlns:mc="http://schemas.openxmlformats.org/markup-compatibility/2006" xmlns:a14="http://schemas.microsoft.com/office/drawing/2010/main" val="000000" mc:Ignorable="a14" a14:legacySpreadsheetColorIndex="64"/>
          </a:solidFill>
          <a:round/>
          <a:headEnd type="triangle" w="med" len="med"/>
          <a:tailEnd type="triangle" w="med" len="med"/>
        </a:ln>
        <a:extLst xmlns:a="http://schemas.openxmlformats.org/drawingml/2006/main">
          <a:ext uri="{909E8E84-426E-40DD-AFC4-6F175D3DCCD1}">
            <a14:hiddenFill xmlns:a14="http://schemas.microsoft.com/office/drawing/2010/main">
              <a:noFill/>
            </a14:hiddenFill>
          </a:ext>
        </a:extLst>
      </cdr:spPr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s-CO"/>
        </a:p>
      </cdr:txBody>
    </cdr:sp>
  </cdr:relSizeAnchor>
  <cdr:relSizeAnchor xmlns:cdr="http://schemas.openxmlformats.org/drawingml/2006/chartDrawing">
    <cdr:from>
      <cdr:x>0.27134</cdr:x>
      <cdr:y>0.39609</cdr:y>
    </cdr:from>
    <cdr:to>
      <cdr:x>0.27134</cdr:x>
      <cdr:y>0.4949</cdr:y>
    </cdr:to>
    <cdr:sp macro="" textlink="">
      <cdr:nvSpPr>
        <cdr:cNvPr id="7" name="Line 5"/>
        <cdr:cNvSpPr>
          <a:spLocks xmlns:a="http://schemas.openxmlformats.org/drawingml/2006/main" noChangeShapeType="1"/>
        </cdr:cNvSpPr>
      </cdr:nvSpPr>
      <cdr:spPr bwMode="auto">
        <a:xfrm xmlns:a="http://schemas.openxmlformats.org/drawingml/2006/main">
          <a:off x="1798828" y="1863755"/>
          <a:ext cx="0" cy="464936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9525">
          <a:solidFill>
            <a:srgbClr xmlns:mc="http://schemas.openxmlformats.org/markup-compatibility/2006" xmlns:a14="http://schemas.microsoft.com/office/drawing/2010/main" val="000000" mc:Ignorable="a14" a14:legacySpreadsheetColorIndex="64"/>
          </a:solidFill>
          <a:round/>
          <a:headEnd type="triangle" w="med" len="med"/>
          <a:tailEnd type="triangle" w="med" len="med"/>
        </a:ln>
        <a:extLst xmlns:a="http://schemas.openxmlformats.org/drawingml/2006/main">
          <a:ext uri="{909E8E84-426E-40DD-AFC4-6F175D3DCCD1}">
            <a14:hiddenFill xmlns:a14="http://schemas.microsoft.com/office/drawing/2010/main">
              <a:noFill/>
            </a14:hiddenFill>
          </a:ext>
        </a:extLst>
      </cdr:spPr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s-CO"/>
        </a:p>
      </cdr:txBody>
    </cdr:sp>
  </cdr:relSizeAnchor>
  <cdr:relSizeAnchor xmlns:cdr="http://schemas.openxmlformats.org/drawingml/2006/chartDrawing">
    <cdr:from>
      <cdr:x>0.74538</cdr:x>
      <cdr:y>0.26474</cdr:y>
    </cdr:from>
    <cdr:to>
      <cdr:x>0.74538</cdr:x>
      <cdr:y>0.35106</cdr:y>
    </cdr:to>
    <cdr:sp macro="" textlink="">
      <cdr:nvSpPr>
        <cdr:cNvPr id="13" name="Line 4"/>
        <cdr:cNvSpPr>
          <a:spLocks xmlns:a="http://schemas.openxmlformats.org/drawingml/2006/main" noChangeShapeType="1"/>
        </cdr:cNvSpPr>
      </cdr:nvSpPr>
      <cdr:spPr bwMode="auto">
        <a:xfrm xmlns:a="http://schemas.openxmlformats.org/drawingml/2006/main" flipH="1">
          <a:off x="4941444" y="1245688"/>
          <a:ext cx="0" cy="406166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9525">
          <a:solidFill>
            <a:srgbClr xmlns:mc="http://schemas.openxmlformats.org/markup-compatibility/2006" xmlns:a14="http://schemas.microsoft.com/office/drawing/2010/main" val="000000" mc:Ignorable="a14" a14:legacySpreadsheetColorIndex="64"/>
          </a:solidFill>
          <a:round/>
          <a:headEnd type="triangle" w="sm" len="sm"/>
          <a:tailEnd type="triangle" w="sm" len="sm"/>
        </a:ln>
        <a:extLst xmlns:a="http://schemas.openxmlformats.org/drawingml/2006/main">
          <a:ext uri="{909E8E84-426E-40DD-AFC4-6F175D3DCCD1}">
            <a14:hiddenFill xmlns:a14="http://schemas.microsoft.com/office/drawing/2010/main">
              <a:noFill/>
            </a14:hiddenFill>
          </a:ext>
        </a:extLst>
      </cdr:spPr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s-CO"/>
        </a:p>
      </cdr:txBody>
    </cdr:sp>
  </cdr:relSizeAnchor>
  <cdr:relSizeAnchor xmlns:cdr="http://schemas.openxmlformats.org/drawingml/2006/chartDrawing">
    <cdr:from>
      <cdr:x>0.30139</cdr:x>
      <cdr:y>0.26468</cdr:y>
    </cdr:from>
    <cdr:to>
      <cdr:x>0.30139</cdr:x>
      <cdr:y>0.351</cdr:y>
    </cdr:to>
    <cdr:sp macro="" textlink="">
      <cdr:nvSpPr>
        <cdr:cNvPr id="14" name="Line 4"/>
        <cdr:cNvSpPr>
          <a:spLocks xmlns:a="http://schemas.openxmlformats.org/drawingml/2006/main" noChangeShapeType="1"/>
        </cdr:cNvSpPr>
      </cdr:nvSpPr>
      <cdr:spPr bwMode="auto">
        <a:xfrm xmlns:a="http://schemas.openxmlformats.org/drawingml/2006/main" flipH="1">
          <a:off x="1621988" y="842050"/>
          <a:ext cx="0" cy="274610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9525">
          <a:solidFill>
            <a:srgbClr xmlns:mc="http://schemas.openxmlformats.org/markup-compatibility/2006" xmlns:a14="http://schemas.microsoft.com/office/drawing/2010/main" val="000000" mc:Ignorable="a14" a14:legacySpreadsheetColorIndex="64"/>
          </a:solidFill>
          <a:round/>
          <a:headEnd type="triangle" w="sm" len="sm"/>
          <a:tailEnd type="triangle" w="sm" len="sm"/>
        </a:ln>
        <a:extLst xmlns:a="http://schemas.openxmlformats.org/drawingml/2006/main">
          <a:ext uri="{909E8E84-426E-40DD-AFC4-6F175D3DCCD1}">
            <a14:hiddenFill xmlns:a14="http://schemas.microsoft.com/office/drawing/2010/main">
              <a:noFill/>
            </a14:hiddenFill>
          </a:ext>
        </a:extLst>
      </cdr:spPr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s-CO"/>
        </a:p>
      </cdr:txBody>
    </cdr:sp>
  </cdr:relSizeAnchor>
  <cdr:relSizeAnchor xmlns:cdr="http://schemas.openxmlformats.org/drawingml/2006/chartDrawing">
    <cdr:from>
      <cdr:x>0.31792</cdr:x>
      <cdr:y>0.13449</cdr:y>
    </cdr:from>
    <cdr:to>
      <cdr:x>0.34757</cdr:x>
      <cdr:y>0.21266</cdr:y>
    </cdr:to>
    <cdr:sp macro="" textlink="">
      <cdr:nvSpPr>
        <cdr:cNvPr id="15" name="9 Flecha arriba"/>
        <cdr:cNvSpPr/>
      </cdr:nvSpPr>
      <cdr:spPr bwMode="auto">
        <a:xfrm xmlns:a="http://schemas.openxmlformats.org/drawingml/2006/main">
          <a:off x="2107595" y="632836"/>
          <a:ext cx="196562" cy="367817"/>
        </a:xfrm>
        <a:prstGeom xmlns:a="http://schemas.openxmlformats.org/drawingml/2006/main" prst="upArrow">
          <a:avLst/>
        </a:prstGeom>
        <a:solidFill xmlns:a="http://schemas.openxmlformats.org/drawingml/2006/main">
          <a:schemeClr val="accent2">
            <a:lumMod val="40000"/>
            <a:lumOff val="60000"/>
          </a:schemeClr>
        </a:solidFill>
        <a:ln xmlns:a="http://schemas.openxmlformats.org/drawingml/2006/main">
          <a:headEnd type="none" w="med" len="med"/>
          <a:tailEnd type="none" w="med" len="med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 wrap="square" lIns="18288" tIns="0" rIns="0" bIns="0" upright="1"/>
        <a:lstStyle xmlns:a="http://schemas.openxmlformats.org/drawingml/2006/main"/>
        <a:p xmlns:a="http://schemas.openxmlformats.org/drawingml/2006/main">
          <a:endParaRPr lang="es-CO"/>
        </a:p>
      </cdr:txBody>
    </cdr:sp>
  </cdr:relSizeAnchor>
  <cdr:relSizeAnchor xmlns:cdr="http://schemas.openxmlformats.org/drawingml/2006/chartDrawing">
    <cdr:from>
      <cdr:x>0.71386</cdr:x>
      <cdr:y>0.13661</cdr:y>
    </cdr:from>
    <cdr:to>
      <cdr:x>0.74373</cdr:x>
      <cdr:y>0.21058</cdr:y>
    </cdr:to>
    <cdr:sp macro="" textlink="">
      <cdr:nvSpPr>
        <cdr:cNvPr id="16" name="1 Flecha arriba"/>
        <cdr:cNvSpPr/>
      </cdr:nvSpPr>
      <cdr:spPr bwMode="auto">
        <a:xfrm xmlns:a="http://schemas.openxmlformats.org/drawingml/2006/main">
          <a:off x="3794130" y="476250"/>
          <a:ext cx="158744" cy="257863"/>
        </a:xfrm>
        <a:prstGeom xmlns:a="http://schemas.openxmlformats.org/drawingml/2006/main" prst="upArrow">
          <a:avLst/>
        </a:prstGeom>
        <a:solidFill xmlns:a="http://schemas.openxmlformats.org/drawingml/2006/main">
          <a:schemeClr val="accent2">
            <a:lumMod val="40000"/>
            <a:lumOff val="60000"/>
          </a:schemeClr>
        </a:solidFill>
        <a:ln xmlns:a="http://schemas.openxmlformats.org/drawingml/2006/main">
          <a:headEnd type="none" w="med" len="med"/>
          <a:tailEnd type="none" w="med" len="med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lIns="18288" tIns="0" rIns="0" bIns="0" upright="1"/>
        <a:lstStyle xmlns:a="http://schemas.openxmlformats.org/drawingml/2006/main"/>
        <a:p xmlns:a="http://schemas.openxmlformats.org/drawingml/2006/main">
          <a:endParaRPr lang="es-CO"/>
        </a:p>
      </cdr:txBody>
    </cdr:sp>
  </cdr:relSizeAnchor>
  <cdr:relSizeAnchor xmlns:cdr="http://schemas.openxmlformats.org/drawingml/2006/chartDrawing">
    <cdr:from>
      <cdr:x>0.80846</cdr:x>
      <cdr:y>0.39709</cdr:y>
    </cdr:from>
    <cdr:to>
      <cdr:x>0.80846</cdr:x>
      <cdr:y>0.4959</cdr:y>
    </cdr:to>
    <cdr:sp macro="" textlink="">
      <cdr:nvSpPr>
        <cdr:cNvPr id="17" name="Line 5"/>
        <cdr:cNvSpPr>
          <a:spLocks xmlns:a="http://schemas.openxmlformats.org/drawingml/2006/main" noChangeShapeType="1"/>
        </cdr:cNvSpPr>
      </cdr:nvSpPr>
      <cdr:spPr bwMode="auto">
        <a:xfrm xmlns:a="http://schemas.openxmlformats.org/drawingml/2006/main">
          <a:off x="5359617" y="1868461"/>
          <a:ext cx="0" cy="464935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9525">
          <a:solidFill>
            <a:srgbClr xmlns:mc="http://schemas.openxmlformats.org/markup-compatibility/2006" xmlns:a14="http://schemas.microsoft.com/office/drawing/2010/main" val="000000" mc:Ignorable="a14" a14:legacySpreadsheetColorIndex="64"/>
          </a:solidFill>
          <a:round/>
          <a:headEnd type="triangle" w="med" len="med"/>
          <a:tailEnd type="triangle" w="med" len="med"/>
        </a:ln>
        <a:extLst xmlns:a="http://schemas.openxmlformats.org/drawingml/2006/main">
          <a:ext uri="{909E8E84-426E-40DD-AFC4-6F175D3DCCD1}">
            <a14:hiddenFill xmlns:a14="http://schemas.microsoft.com/office/drawing/2010/main">
              <a:noFill/>
            </a14:hiddenFill>
          </a:ext>
        </a:extLst>
      </cdr:spPr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s-CO"/>
        </a:p>
      </cdr:txBody>
    </cdr:sp>
  </cdr:relSizeAnchor>
  <cdr:relSizeAnchor xmlns:cdr="http://schemas.openxmlformats.org/drawingml/2006/chartDrawing">
    <cdr:from>
      <cdr:x>0.42548</cdr:x>
      <cdr:y>0.16089</cdr:y>
    </cdr:from>
    <cdr:to>
      <cdr:x>0.63327</cdr:x>
      <cdr:y>0.21068</cdr:y>
    </cdr:to>
    <cdr:sp macro="" textlink="">
      <cdr:nvSpPr>
        <cdr:cNvPr id="19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184400" y="708025"/>
          <a:ext cx="1066801" cy="21907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99" mc:Ignorable="a14" a14:legacySpreadsheetColorIndex="43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square" lIns="27432" tIns="22860" rIns="27432" bIns="0" anchor="t" upright="1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rtl="0">
            <a:defRPr sz="1000"/>
          </a:pPr>
          <a:r>
            <a:rPr lang="es-CO" sz="1050" b="1" i="1" u="none" strike="noStrike" baseline="0" dirty="0">
              <a:solidFill>
                <a:srgbClr val="000000"/>
              </a:solidFill>
              <a:latin typeface="Arial"/>
              <a:cs typeface="Arial"/>
            </a:rPr>
            <a:t>Cesiones</a:t>
          </a:r>
        </a:p>
      </cdr:txBody>
    </cdr:sp>
  </cdr:relSizeAnchor>
  <cdr:relSizeAnchor xmlns:cdr="http://schemas.openxmlformats.org/drawingml/2006/chartDrawing">
    <cdr:from>
      <cdr:x>0.29794</cdr:x>
      <cdr:y>0.41118</cdr:y>
    </cdr:from>
    <cdr:to>
      <cdr:x>0.79102</cdr:x>
      <cdr:y>0.46945</cdr:y>
    </cdr:to>
    <cdr:sp macro="" textlink="">
      <cdr:nvSpPr>
        <cdr:cNvPr id="18" name="Text Box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603375" y="1308100"/>
          <a:ext cx="2653586" cy="18538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9999FF" mc:Ignorable="a14" a14:legacySpreadsheetColorIndex="24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square" lIns="27432" tIns="22860" rIns="27432" bIns="0" anchor="t" upright="1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rtl="0">
            <a:defRPr sz="1000"/>
          </a:pPr>
          <a:r>
            <a:rPr lang="es-CO" sz="1100" b="1" i="1" u="none" strike="noStrike" baseline="0" dirty="0">
              <a:solidFill>
                <a:srgbClr val="000000"/>
              </a:solidFill>
              <a:latin typeface="Arial"/>
              <a:cs typeface="Arial"/>
            </a:rPr>
            <a:t>Derecho a Compensación/ Cubierto por PMG</a:t>
          </a:r>
        </a:p>
      </cdr:txBody>
    </cdr:sp>
  </cdr:relSizeAnchor>
  <cdr:relSizeAnchor xmlns:cdr="http://schemas.openxmlformats.org/drawingml/2006/chartDrawing">
    <cdr:from>
      <cdr:x>0</cdr:x>
      <cdr:y>0</cdr:y>
    </cdr:from>
    <cdr:to>
      <cdr:x>0</cdr:x>
      <cdr:y>0</cdr:y>
    </cdr:to>
    <cdr:sp macro="" textlink="">
      <cdr:nvSpPr>
        <cdr:cNvPr id="20" name="Line 5"/>
        <cdr:cNvSpPr>
          <a:spLocks xmlns:a="http://schemas.openxmlformats.org/drawingml/2006/main" noChangeShapeType="1"/>
        </cdr:cNvSpPr>
      </cdr:nvSpPr>
      <cdr:spPr bwMode="auto">
        <a:xfrm xmlns:a="http://schemas.openxmlformats.org/drawingml/2006/main">
          <a:off x="-6705600" y="-3209925"/>
          <a:ext cx="0" cy="0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9525">
          <a:solidFill>
            <a:srgbClr xmlns:mc="http://schemas.openxmlformats.org/markup-compatibility/2006" xmlns:a14="http://schemas.microsoft.com/office/drawing/2010/main" val="000000" mc:Ignorable="a14" a14:legacySpreadsheetColorIndex="64"/>
          </a:solidFill>
          <a:round/>
          <a:headEnd type="triangle" w="med" len="med"/>
          <a:tailEnd type="triangle" w="med" len="med"/>
        </a:ln>
        <a:extLst xmlns:a="http://schemas.openxmlformats.org/drawingml/2006/main">
          <a:ext uri="{909E8E84-426E-40DD-AFC4-6F175D3DCCD1}">
            <a14:hiddenFill xmlns:a14="http://schemas.microsoft.com/office/drawing/2010/main">
              <a:noFill/>
            </a14:hiddenFill>
          </a:ext>
        </a:extLst>
      </cdr:spPr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s-CO"/>
        </a:p>
      </cdr:txBody>
    </cdr:sp>
  </cdr:relSizeAnchor>
  <cdr:relSizeAnchor xmlns:cdr="http://schemas.openxmlformats.org/drawingml/2006/chartDrawing">
    <cdr:from>
      <cdr:x>0.27134</cdr:x>
      <cdr:y>0.39609</cdr:y>
    </cdr:from>
    <cdr:to>
      <cdr:x>0.27134</cdr:x>
      <cdr:y>0.4949</cdr:y>
    </cdr:to>
    <cdr:sp macro="" textlink="">
      <cdr:nvSpPr>
        <cdr:cNvPr id="21" name="Line 5"/>
        <cdr:cNvSpPr>
          <a:spLocks xmlns:a="http://schemas.openxmlformats.org/drawingml/2006/main" noChangeShapeType="1"/>
        </cdr:cNvSpPr>
      </cdr:nvSpPr>
      <cdr:spPr bwMode="auto">
        <a:xfrm xmlns:a="http://schemas.openxmlformats.org/drawingml/2006/main">
          <a:off x="1798828" y="1863755"/>
          <a:ext cx="0" cy="464936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9525">
          <a:solidFill>
            <a:srgbClr xmlns:mc="http://schemas.openxmlformats.org/markup-compatibility/2006" xmlns:a14="http://schemas.microsoft.com/office/drawing/2010/main" val="000000" mc:Ignorable="a14" a14:legacySpreadsheetColorIndex="64"/>
          </a:solidFill>
          <a:round/>
          <a:headEnd type="triangle" w="med" len="med"/>
          <a:tailEnd type="triangle" w="med" len="med"/>
        </a:ln>
        <a:extLst xmlns:a="http://schemas.openxmlformats.org/drawingml/2006/main">
          <a:ext uri="{909E8E84-426E-40DD-AFC4-6F175D3DCCD1}">
            <a14:hiddenFill xmlns:a14="http://schemas.microsoft.com/office/drawing/2010/main">
              <a:noFill/>
            </a14:hiddenFill>
          </a:ext>
        </a:extLst>
      </cdr:spPr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s-CO"/>
        </a:p>
      </cdr:txBody>
    </cdr:sp>
  </cdr:relSizeAnchor>
  <cdr:relSizeAnchor xmlns:cdr="http://schemas.openxmlformats.org/drawingml/2006/chartDrawing">
    <cdr:from>
      <cdr:x>0.74538</cdr:x>
      <cdr:y>0.26474</cdr:y>
    </cdr:from>
    <cdr:to>
      <cdr:x>0.74538</cdr:x>
      <cdr:y>0.35106</cdr:y>
    </cdr:to>
    <cdr:sp macro="" textlink="">
      <cdr:nvSpPr>
        <cdr:cNvPr id="22" name="Line 4"/>
        <cdr:cNvSpPr>
          <a:spLocks xmlns:a="http://schemas.openxmlformats.org/drawingml/2006/main" noChangeShapeType="1"/>
        </cdr:cNvSpPr>
      </cdr:nvSpPr>
      <cdr:spPr bwMode="auto">
        <a:xfrm xmlns:a="http://schemas.openxmlformats.org/drawingml/2006/main" flipH="1">
          <a:off x="4941444" y="1245688"/>
          <a:ext cx="0" cy="406166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9525">
          <a:solidFill>
            <a:srgbClr xmlns:mc="http://schemas.openxmlformats.org/markup-compatibility/2006" xmlns:a14="http://schemas.microsoft.com/office/drawing/2010/main" val="000000" mc:Ignorable="a14" a14:legacySpreadsheetColorIndex="64"/>
          </a:solidFill>
          <a:round/>
          <a:headEnd type="triangle" w="sm" len="sm"/>
          <a:tailEnd type="triangle" w="sm" len="sm"/>
        </a:ln>
        <a:extLst xmlns:a="http://schemas.openxmlformats.org/drawingml/2006/main">
          <a:ext uri="{909E8E84-426E-40DD-AFC4-6F175D3DCCD1}">
            <a14:hiddenFill xmlns:a14="http://schemas.microsoft.com/office/drawing/2010/main">
              <a:noFill/>
            </a14:hiddenFill>
          </a:ext>
        </a:extLst>
      </cdr:spPr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s-CO"/>
        </a:p>
      </cdr:txBody>
    </cdr:sp>
  </cdr:relSizeAnchor>
  <cdr:relSizeAnchor xmlns:cdr="http://schemas.openxmlformats.org/drawingml/2006/chartDrawing">
    <cdr:from>
      <cdr:x>0.30139</cdr:x>
      <cdr:y>0.26468</cdr:y>
    </cdr:from>
    <cdr:to>
      <cdr:x>0.30139</cdr:x>
      <cdr:y>0.351</cdr:y>
    </cdr:to>
    <cdr:sp macro="" textlink="">
      <cdr:nvSpPr>
        <cdr:cNvPr id="23" name="Line 4"/>
        <cdr:cNvSpPr>
          <a:spLocks xmlns:a="http://schemas.openxmlformats.org/drawingml/2006/main" noChangeShapeType="1"/>
        </cdr:cNvSpPr>
      </cdr:nvSpPr>
      <cdr:spPr bwMode="auto">
        <a:xfrm xmlns:a="http://schemas.openxmlformats.org/drawingml/2006/main" flipH="1">
          <a:off x="1621988" y="842050"/>
          <a:ext cx="0" cy="274610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9525">
          <a:solidFill>
            <a:srgbClr xmlns:mc="http://schemas.openxmlformats.org/markup-compatibility/2006" xmlns:a14="http://schemas.microsoft.com/office/drawing/2010/main" val="000000" mc:Ignorable="a14" a14:legacySpreadsheetColorIndex="64"/>
          </a:solidFill>
          <a:round/>
          <a:headEnd type="triangle" w="sm" len="sm"/>
          <a:tailEnd type="triangle" w="sm" len="sm"/>
        </a:ln>
        <a:extLst xmlns:a="http://schemas.openxmlformats.org/drawingml/2006/main">
          <a:ext uri="{909E8E84-426E-40DD-AFC4-6F175D3DCCD1}">
            <a14:hiddenFill xmlns:a14="http://schemas.microsoft.com/office/drawing/2010/main">
              <a:noFill/>
            </a14:hiddenFill>
          </a:ext>
        </a:extLst>
      </cdr:spPr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s-CO"/>
        </a:p>
      </cdr:txBody>
    </cdr:sp>
  </cdr:relSizeAnchor>
  <cdr:relSizeAnchor xmlns:cdr="http://schemas.openxmlformats.org/drawingml/2006/chartDrawing">
    <cdr:from>
      <cdr:x>0.31792</cdr:x>
      <cdr:y>0.13449</cdr:y>
    </cdr:from>
    <cdr:to>
      <cdr:x>0.34757</cdr:x>
      <cdr:y>0.21266</cdr:y>
    </cdr:to>
    <cdr:sp macro="" textlink="">
      <cdr:nvSpPr>
        <cdr:cNvPr id="24" name="9 Flecha arriba"/>
        <cdr:cNvSpPr/>
      </cdr:nvSpPr>
      <cdr:spPr bwMode="auto">
        <a:xfrm xmlns:a="http://schemas.openxmlformats.org/drawingml/2006/main">
          <a:off x="2107595" y="632836"/>
          <a:ext cx="196562" cy="367817"/>
        </a:xfrm>
        <a:prstGeom xmlns:a="http://schemas.openxmlformats.org/drawingml/2006/main" prst="upArrow">
          <a:avLst/>
        </a:prstGeom>
        <a:solidFill xmlns:a="http://schemas.openxmlformats.org/drawingml/2006/main">
          <a:schemeClr val="accent2">
            <a:lumMod val="40000"/>
            <a:lumOff val="60000"/>
          </a:schemeClr>
        </a:solidFill>
        <a:ln xmlns:a="http://schemas.openxmlformats.org/drawingml/2006/main">
          <a:headEnd type="none" w="med" len="med"/>
          <a:tailEnd type="none" w="med" len="med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 wrap="square" lIns="18288" tIns="0" rIns="0" bIns="0" upright="1"/>
        <a:lstStyle xmlns:a="http://schemas.openxmlformats.org/drawingml/2006/main"/>
        <a:p xmlns:a="http://schemas.openxmlformats.org/drawingml/2006/main">
          <a:endParaRPr lang="es-CO"/>
        </a:p>
      </cdr:txBody>
    </cdr:sp>
  </cdr:relSizeAnchor>
  <cdr:relSizeAnchor xmlns:cdr="http://schemas.openxmlformats.org/drawingml/2006/chartDrawing">
    <cdr:from>
      <cdr:x>0.71386</cdr:x>
      <cdr:y>0.13661</cdr:y>
    </cdr:from>
    <cdr:to>
      <cdr:x>0.74373</cdr:x>
      <cdr:y>0.21058</cdr:y>
    </cdr:to>
    <cdr:sp macro="" textlink="">
      <cdr:nvSpPr>
        <cdr:cNvPr id="25" name="1 Flecha arriba"/>
        <cdr:cNvSpPr/>
      </cdr:nvSpPr>
      <cdr:spPr bwMode="auto">
        <a:xfrm xmlns:a="http://schemas.openxmlformats.org/drawingml/2006/main">
          <a:off x="3794130" y="476250"/>
          <a:ext cx="158744" cy="257863"/>
        </a:xfrm>
        <a:prstGeom xmlns:a="http://schemas.openxmlformats.org/drawingml/2006/main" prst="upArrow">
          <a:avLst/>
        </a:prstGeom>
        <a:solidFill xmlns:a="http://schemas.openxmlformats.org/drawingml/2006/main">
          <a:schemeClr val="accent2">
            <a:lumMod val="40000"/>
            <a:lumOff val="60000"/>
          </a:schemeClr>
        </a:solidFill>
        <a:ln xmlns:a="http://schemas.openxmlformats.org/drawingml/2006/main">
          <a:headEnd type="none" w="med" len="med"/>
          <a:tailEnd type="none" w="med" len="med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lIns="18288" tIns="0" rIns="0" bIns="0" upright="1"/>
        <a:lstStyle xmlns:a="http://schemas.openxmlformats.org/drawingml/2006/main"/>
        <a:p xmlns:a="http://schemas.openxmlformats.org/drawingml/2006/main">
          <a:endParaRPr lang="es-CO"/>
        </a:p>
      </cdr:txBody>
    </cdr:sp>
  </cdr:relSizeAnchor>
  <cdr:relSizeAnchor xmlns:cdr="http://schemas.openxmlformats.org/drawingml/2006/chartDrawing">
    <cdr:from>
      <cdr:x>0.80846</cdr:x>
      <cdr:y>0.39709</cdr:y>
    </cdr:from>
    <cdr:to>
      <cdr:x>0.80846</cdr:x>
      <cdr:y>0.4959</cdr:y>
    </cdr:to>
    <cdr:sp macro="" textlink="">
      <cdr:nvSpPr>
        <cdr:cNvPr id="26" name="Line 5"/>
        <cdr:cNvSpPr>
          <a:spLocks xmlns:a="http://schemas.openxmlformats.org/drawingml/2006/main" noChangeShapeType="1"/>
        </cdr:cNvSpPr>
      </cdr:nvSpPr>
      <cdr:spPr bwMode="auto">
        <a:xfrm xmlns:a="http://schemas.openxmlformats.org/drawingml/2006/main">
          <a:off x="5359617" y="1868461"/>
          <a:ext cx="0" cy="464935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9525">
          <a:solidFill>
            <a:srgbClr xmlns:mc="http://schemas.openxmlformats.org/markup-compatibility/2006" xmlns:a14="http://schemas.microsoft.com/office/drawing/2010/main" val="000000" mc:Ignorable="a14" a14:legacySpreadsheetColorIndex="64"/>
          </a:solidFill>
          <a:round/>
          <a:headEnd type="triangle" w="med" len="med"/>
          <a:tailEnd type="triangle" w="med" len="med"/>
        </a:ln>
        <a:extLst xmlns:a="http://schemas.openxmlformats.org/drawingml/2006/main">
          <a:ext uri="{909E8E84-426E-40DD-AFC4-6F175D3DCCD1}">
            <a14:hiddenFill xmlns:a14="http://schemas.microsoft.com/office/drawing/2010/main">
              <a:noFill/>
            </a14:hiddenFill>
          </a:ext>
        </a:extLst>
      </cdr:spPr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s-CO"/>
        </a:p>
      </cdr:txBody>
    </cdr:sp>
  </cdr:relSizeAnchor>
  <cdr:relSizeAnchor xmlns:cdr="http://schemas.openxmlformats.org/drawingml/2006/chartDrawing">
    <cdr:from>
      <cdr:x>0.05762</cdr:x>
      <cdr:y>0.04195</cdr:y>
    </cdr:from>
    <cdr:to>
      <cdr:x>0.84306</cdr:x>
      <cdr:y>0.11321</cdr:y>
    </cdr:to>
    <cdr:pic>
      <cdr:nvPicPr>
        <cdr:cNvPr id="27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360040" y="208186"/>
          <a:ext cx="4907705" cy="353599"/>
        </a:xfrm>
        <a:prstGeom xmlns:a="http://schemas.openxmlformats.org/drawingml/2006/main" prst="rect">
          <a:avLst/>
        </a:prstGeom>
      </cdr:spPr>
    </cdr:pic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F5E12-5D13-4D14-8070-56ED14836B31}" type="datetimeFigureOut">
              <a:rPr lang="es-CO" smtClean="0"/>
              <a:t>16/06/15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3908C-D682-41B9-B991-434BFA461547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90911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F5E12-5D13-4D14-8070-56ED14836B31}" type="datetimeFigureOut">
              <a:rPr lang="es-CO" smtClean="0"/>
              <a:t>16/06/15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3908C-D682-41B9-B991-434BFA461547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632179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F5E12-5D13-4D14-8070-56ED14836B31}" type="datetimeFigureOut">
              <a:rPr lang="es-CO" smtClean="0"/>
              <a:t>16/06/15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3908C-D682-41B9-B991-434BFA461547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7246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F5E12-5D13-4D14-8070-56ED14836B31}" type="datetimeFigureOut">
              <a:rPr lang="es-CO" smtClean="0"/>
              <a:t>16/06/15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3908C-D682-41B9-B991-434BFA461547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8231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F5E12-5D13-4D14-8070-56ED14836B31}" type="datetimeFigureOut">
              <a:rPr lang="es-CO" smtClean="0"/>
              <a:t>16/06/15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3908C-D682-41B9-B991-434BFA461547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87839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F5E12-5D13-4D14-8070-56ED14836B31}" type="datetimeFigureOut">
              <a:rPr lang="es-CO" smtClean="0"/>
              <a:t>16/06/15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3908C-D682-41B9-B991-434BFA461547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26643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F5E12-5D13-4D14-8070-56ED14836B31}" type="datetimeFigureOut">
              <a:rPr lang="es-CO" smtClean="0"/>
              <a:t>16/06/15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3908C-D682-41B9-B991-434BFA461547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34872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F5E12-5D13-4D14-8070-56ED14836B31}" type="datetimeFigureOut">
              <a:rPr lang="es-CO" smtClean="0"/>
              <a:t>16/06/15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3908C-D682-41B9-B991-434BFA461547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41072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F5E12-5D13-4D14-8070-56ED14836B31}" type="datetimeFigureOut">
              <a:rPr lang="es-CO" smtClean="0"/>
              <a:t>16/06/15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3908C-D682-41B9-B991-434BFA461547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35679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F5E12-5D13-4D14-8070-56ED14836B31}" type="datetimeFigureOut">
              <a:rPr lang="es-CO" smtClean="0"/>
              <a:t>16/06/15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3908C-D682-41B9-B991-434BFA461547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20303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F5E12-5D13-4D14-8070-56ED14836B31}" type="datetimeFigureOut">
              <a:rPr lang="es-CO" smtClean="0"/>
              <a:t>16/06/15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3908C-D682-41B9-B991-434BFA461547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83441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1F5E12-5D13-4D14-8070-56ED14836B31}" type="datetimeFigureOut">
              <a:rPr lang="es-CO" smtClean="0"/>
              <a:t>16/06/15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33908C-D682-41B9-B991-434BFA461547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51260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4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7601" y="1844824"/>
            <a:ext cx="5930703" cy="2944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188761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1772816"/>
            <a:ext cx="1500187" cy="847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0050" y="3325813"/>
            <a:ext cx="723900" cy="209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5" name="4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02784447"/>
              </p:ext>
            </p:extLst>
          </p:nvPr>
        </p:nvGraphicFramePr>
        <p:xfrm>
          <a:off x="1547664" y="844550"/>
          <a:ext cx="6248400" cy="4962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 Box 1"/>
          <p:cNvSpPr txBox="1">
            <a:spLocks noChangeArrowheads="1"/>
          </p:cNvSpPr>
          <p:nvPr/>
        </p:nvSpPr>
        <p:spPr bwMode="auto">
          <a:xfrm>
            <a:off x="4067944" y="2220325"/>
            <a:ext cx="1390650" cy="21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99" mc:Ignorable="a14" a14:legacySpreadsheetColorIndex="43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a14" a14:legacySpreadsheetColorIndex="64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432" tIns="22860" rIns="27432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es-CO" sz="1100" b="1" i="1" u="none" strike="noStrike" baseline="0">
                <a:solidFill>
                  <a:srgbClr val="000000"/>
                </a:solidFill>
                <a:latin typeface="Arial"/>
                <a:cs typeface="Arial"/>
              </a:rPr>
              <a:t>Franja de referencia</a:t>
            </a:r>
          </a:p>
        </p:txBody>
      </p:sp>
    </p:spTree>
    <p:extLst>
      <p:ext uri="{BB962C8B-B14F-4D97-AF65-F5344CB8AC3E}">
        <p14:creationId xmlns:p14="http://schemas.microsoft.com/office/powerpoint/2010/main" val="324620335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305</TotalTime>
  <Words>25</Words>
  <Application>Microsoft Macintosh PowerPoint</Application>
  <PresentationFormat>On-screen Show (4:3)</PresentationFormat>
  <Paragraphs>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Calibri</vt:lpstr>
      <vt:lpstr>Arial</vt:lpstr>
      <vt:lpstr>Tema de Office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WWW Conalgodon.com.co</dc:title>
  <dc:creator>Ricardo Tarquino</dc:creator>
  <cp:lastModifiedBy>Efraín Villanueva</cp:lastModifiedBy>
  <cp:revision>16</cp:revision>
  <dcterms:created xsi:type="dcterms:W3CDTF">2015-04-13T16:56:42Z</dcterms:created>
  <dcterms:modified xsi:type="dcterms:W3CDTF">2015-06-16T20:26:33Z</dcterms:modified>
</cp:coreProperties>
</file>